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83" r:id="rId4"/>
    <p:sldId id="275" r:id="rId5"/>
    <p:sldId id="287" r:id="rId6"/>
    <p:sldId id="281" r:id="rId7"/>
    <p:sldId id="278" r:id="rId8"/>
    <p:sldId id="286" r:id="rId9"/>
    <p:sldId id="288" r:id="rId10"/>
    <p:sldId id="289" r:id="rId11"/>
    <p:sldId id="280" r:id="rId12"/>
    <p:sldId id="285" r:id="rId13"/>
    <p:sldId id="269" r:id="rId14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ier Garcinuño Zabala" initials="JGZ" lastIdx="1" clrIdx="0">
    <p:extLst>
      <p:ext uri="{19B8F6BF-5375-455C-9EA6-DF929625EA0E}">
        <p15:presenceInfo xmlns:p15="http://schemas.microsoft.com/office/powerpoint/2012/main" userId="S-1-5-21-3549344377-1765089156-3850068664-493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 snapToGrid="0">
      <p:cViewPr>
        <p:scale>
          <a:sx n="84" d="100"/>
          <a:sy n="84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46D9D-64F2-44EA-9537-75F4BA5E6B8F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DFDF-AB17-4469-9B23-1C671391D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70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Añadir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slide</a:t>
            </a:r>
            <a:r>
              <a:rPr lang="es-ES" baseline="0" dirty="0" smtClean="0"/>
              <a:t> con límite por persona, comercio y por ticket en ambas </a:t>
            </a:r>
            <a:r>
              <a:rPr lang="es-ES" baseline="0" dirty="0" err="1" smtClean="0"/>
              <a:t>ppts</a:t>
            </a:r>
            <a:r>
              <a:rPr lang="es-ES" baseline="0" dirty="0" smtClean="0"/>
              <a:t>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DFDF-AB17-4469-9B23-1C671391D46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18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11E6-F964-45F2-9E48-8041B3EF4695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000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11E6-F964-45F2-9E48-8041B3EF4695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440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E1E-D4C5-497F-85D2-1FE15D997458}" type="datetime1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AC1E-2805-485C-9335-92CB9A6FDC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81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4D5F-789F-4C92-8E39-A29C8F21026B}" type="datetime1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AC1E-2805-485C-9335-92CB9A6FDC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15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5F45-F78E-4A8F-99A0-8D559B369FA7}" type="datetime1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AC1E-2805-485C-9335-92CB9A6FDC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20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BA4-5523-48DA-9926-87A170297C3D}" type="datetime1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2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67C2-A494-4D5F-BD3D-4DB36D4E0AD0}" type="datetime1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AC1E-2805-485C-9335-92CB9A6FDC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59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0DE7-1A24-4D4A-8102-A2512D2AFF75}" type="datetime1">
              <a:rPr lang="es-ES" smtClean="0"/>
              <a:t>04/02/2021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AC1E-2805-485C-9335-92CB9A6FDC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23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532E-7D57-49A6-93FC-A9D38D63ABA5}" type="datetime1">
              <a:rPr lang="es-ES" smtClean="0"/>
              <a:t>04/02/2021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AC1E-2805-485C-9335-92CB9A6FDC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73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A5BC-A7FD-4F06-AC1E-560C181E9CCC}" type="datetime1">
              <a:rPr lang="es-ES" smtClean="0"/>
              <a:t>04/02/2021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AC1E-2805-485C-9335-92CB9A6FDC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62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F913-D0C3-4360-BDA6-AD1F60F0BD28}" type="datetime1">
              <a:rPr lang="es-ES" smtClean="0"/>
              <a:t>04/02/2021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AC1E-2805-485C-9335-92CB9A6FDC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91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EE42-10EB-40AD-851D-AD95EDBFA53B}" type="datetime1">
              <a:rPr lang="es-ES" smtClean="0"/>
              <a:t>04/02/2021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AC1E-2805-485C-9335-92CB9A6FDC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3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CAC9-A10C-489C-827D-67B366E72D73}" type="datetime1">
              <a:rPr lang="es-ES" smtClean="0"/>
              <a:t>04/02/2021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AC1E-2805-485C-9335-92CB9A6FDC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2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1C1E8-CFB1-4FF6-916E-D27616037EAA}" type="datetime1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4AC1E-2805-485C-9335-92CB9A6FDC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7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onosbilbao@bilbaoekintza.bilbao.eu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onobilbao.e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onobilbao.eus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nobilbao.eus/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latin typeface="Arial Narrow" pitchFamily="34" charset="0"/>
              </a:rPr>
              <a:t>PRESENTACIÓN CAMPAÑA BONOS HOSTELERÍA</a:t>
            </a:r>
            <a:endParaRPr lang="es-E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AYUNTAMIENTO DE BILBAO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955" y="4792337"/>
            <a:ext cx="1520955" cy="18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825" y="5758534"/>
            <a:ext cx="1435673" cy="656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96" y="635576"/>
            <a:ext cx="8682037" cy="59436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14509" y="50801"/>
            <a:ext cx="5688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dirty="0"/>
              <a:t>PLATAFORMA BONOBILBAO.EUS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14509" y="3417570"/>
            <a:ext cx="1171641" cy="285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566161" y="3417570"/>
            <a:ext cx="1074420" cy="285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10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963" y="5783951"/>
            <a:ext cx="1435673" cy="6562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754251"/>
            <a:ext cx="10548937" cy="504398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23987" y="112299"/>
            <a:ext cx="992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>
                <a:ea typeface="+mj-ea"/>
                <a:cs typeface="+mj-cs"/>
              </a:rPr>
              <a:t>SESIONES INFORMATIVAS CAMPAÑA BONO HOSTELERIA</a:t>
            </a:r>
          </a:p>
        </p:txBody>
      </p:sp>
    </p:spTree>
    <p:extLst>
      <p:ext uri="{BB962C8B-B14F-4D97-AF65-F5344CB8AC3E}">
        <p14:creationId xmlns:p14="http://schemas.microsoft.com/office/powerpoint/2010/main" val="32850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AC1E-2805-485C-9335-92CB9A6FDC3D}" type="slidenum">
              <a:rPr lang="es-ES" smtClean="0"/>
              <a:t>12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681037"/>
            <a:ext cx="10734675" cy="5524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505" y="6112862"/>
            <a:ext cx="1435673" cy="6562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18122" y="96262"/>
            <a:ext cx="9745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dirty="0"/>
              <a:t>SESIONES INFORMATIVAS CAMPAÑA BONO HOSTELERIA</a:t>
            </a:r>
          </a:p>
        </p:txBody>
      </p:sp>
    </p:spTree>
    <p:extLst>
      <p:ext uri="{BB962C8B-B14F-4D97-AF65-F5344CB8AC3E}">
        <p14:creationId xmlns:p14="http://schemas.microsoft.com/office/powerpoint/2010/main" val="5334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CuadroTexto"/>
          <p:cNvSpPr txBox="1"/>
          <p:nvPr/>
        </p:nvSpPr>
        <p:spPr>
          <a:xfrm>
            <a:off x="3807372" y="1142953"/>
            <a:ext cx="45877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4000" b="1" dirty="0" err="1">
                <a:latin typeface="Arial Narrow" pitchFamily="34" charset="0"/>
              </a:rPr>
              <a:t>Thank</a:t>
            </a:r>
            <a:r>
              <a:rPr lang="es-ES" sz="4000" b="1" dirty="0">
                <a:latin typeface="Arial Narrow" pitchFamily="34" charset="0"/>
              </a:rPr>
              <a:t> </a:t>
            </a:r>
            <a:r>
              <a:rPr lang="es-ES" sz="4000" b="1" dirty="0" err="1">
                <a:latin typeface="Arial Narrow" pitchFamily="34" charset="0"/>
              </a:rPr>
              <a:t>you</a:t>
            </a:r>
            <a:endParaRPr lang="es-ES" sz="4000" b="1" dirty="0">
              <a:latin typeface="Arial Narrow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4000" b="1" dirty="0" err="1">
                <a:solidFill>
                  <a:srgbClr val="FF0000"/>
                </a:solidFill>
                <a:latin typeface="Arial Narrow" pitchFamily="34" charset="0"/>
              </a:rPr>
              <a:t>Eskerrik</a:t>
            </a:r>
            <a:r>
              <a:rPr lang="es-ES" sz="4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s-ES" sz="4000" b="1" dirty="0" err="1">
                <a:solidFill>
                  <a:srgbClr val="FF0000"/>
                </a:solidFill>
                <a:latin typeface="Arial Narrow" pitchFamily="34" charset="0"/>
              </a:rPr>
              <a:t>asko</a:t>
            </a:r>
            <a:endParaRPr lang="es-ES" sz="40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4000" b="1" dirty="0">
                <a:latin typeface="Arial Narrow" pitchFamily="34" charset="0"/>
              </a:rPr>
              <a:t>Muchas gracias</a:t>
            </a:r>
          </a:p>
        </p:txBody>
      </p:sp>
      <p:pic>
        <p:nvPicPr>
          <p:cNvPr id="6" name="Picture 4" descr="Logo Bilbao Ekint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50" y="4273999"/>
            <a:ext cx="417423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CuadroTexto"/>
          <p:cNvSpPr txBox="1"/>
          <p:nvPr/>
        </p:nvSpPr>
        <p:spPr>
          <a:xfrm>
            <a:off x="3317457" y="5858175"/>
            <a:ext cx="551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Arial Narrow" panose="020B0606020202030204" pitchFamily="34" charset="0"/>
                <a:hlinkClick r:id="rId3"/>
              </a:rPr>
              <a:t>bonobilbao@bilbaoekintza.bilbao.eus</a:t>
            </a:r>
            <a:endParaRPr lang="es-ES" dirty="0" smtClean="0">
              <a:latin typeface="Arial Narrow" panose="020B0606020202030204" pitchFamily="34" charset="0"/>
            </a:endParaRPr>
          </a:p>
          <a:p>
            <a:pPr algn="ctr"/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5963" y="5783951"/>
            <a:ext cx="1435673" cy="6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9627" y="1233725"/>
            <a:ext cx="10218420" cy="320247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000" dirty="0"/>
              <a:t>Programa de </a:t>
            </a:r>
            <a:r>
              <a:rPr lang="es-ES" sz="2000" b="1" dirty="0"/>
              <a:t>estímulo al consumo directo </a:t>
            </a:r>
            <a:r>
              <a:rPr lang="es-ES" sz="2000" dirty="0"/>
              <a:t>en Bilbao a través de los </a:t>
            </a:r>
            <a:r>
              <a:rPr lang="es-ES" sz="2000" b="1" dirty="0"/>
              <a:t>BONOS BILBAO</a:t>
            </a:r>
            <a:r>
              <a:rPr lang="es-ES" sz="2000" dirty="0"/>
              <a:t>, en aquellos sectores </a:t>
            </a:r>
            <a:r>
              <a:rPr lang="es-ES" sz="2000" dirty="0" smtClean="0"/>
              <a:t>en los que la incidencia de la pandemia es mayor.</a:t>
            </a:r>
            <a:endParaRPr lang="es-ES" sz="2000" dirty="0"/>
          </a:p>
          <a:p>
            <a:pPr algn="just"/>
            <a:r>
              <a:rPr lang="es-ES" sz="2000" dirty="0" smtClean="0"/>
              <a:t>El programa </a:t>
            </a:r>
            <a:r>
              <a:rPr lang="es-ES" sz="2000" dirty="0"/>
              <a:t>tiene como objeto </a:t>
            </a:r>
            <a:r>
              <a:rPr lang="es-ES" sz="2000" dirty="0" smtClean="0"/>
              <a:t>incentivar el consumo en el </a:t>
            </a:r>
            <a:r>
              <a:rPr lang="es-ES" sz="2000" b="1" dirty="0" smtClean="0"/>
              <a:t>sector hostelero de Bilbao</a:t>
            </a:r>
            <a:r>
              <a:rPr lang="es-ES" sz="2000" dirty="0" smtClean="0"/>
              <a:t> mediante </a:t>
            </a:r>
            <a:r>
              <a:rPr lang="es-ES" sz="2000" dirty="0"/>
              <a:t>la </a:t>
            </a:r>
            <a:r>
              <a:rPr lang="es-ES" sz="2000" b="1" dirty="0"/>
              <a:t>compra de bonos por parte del </a:t>
            </a:r>
            <a:r>
              <a:rPr lang="es-ES" sz="2000" b="1" dirty="0" smtClean="0"/>
              <a:t>consumidor</a:t>
            </a:r>
          </a:p>
          <a:p>
            <a:pPr algn="just"/>
            <a:r>
              <a:rPr lang="es-ES" sz="2000" dirty="0" smtClean="0"/>
              <a:t>La </a:t>
            </a:r>
            <a:r>
              <a:rPr lang="es-ES" sz="2000" dirty="0"/>
              <a:t>campaña de bonos hostelería será </a:t>
            </a:r>
            <a:r>
              <a:rPr lang="es-ES" sz="2000" b="1" dirty="0" smtClean="0"/>
              <a:t>nominativa, </a:t>
            </a:r>
            <a:r>
              <a:rPr lang="es-ES" sz="2000" dirty="0" smtClean="0"/>
              <a:t>lo que significa que el </a:t>
            </a:r>
            <a:r>
              <a:rPr lang="es-ES" sz="2000" b="1" dirty="0" smtClean="0"/>
              <a:t>cliente selecciona </a:t>
            </a:r>
            <a:r>
              <a:rPr lang="es-ES" sz="2000" dirty="0" smtClean="0"/>
              <a:t>el </a:t>
            </a:r>
            <a:r>
              <a:rPr lang="es-ES" sz="2000" b="1" dirty="0" smtClean="0"/>
              <a:t>establecimiento</a:t>
            </a:r>
            <a:r>
              <a:rPr lang="es-ES" sz="2000" dirty="0" smtClean="0"/>
              <a:t> en el momento de adquirir los bonos.</a:t>
            </a:r>
          </a:p>
          <a:p>
            <a:pPr algn="just"/>
            <a:r>
              <a:rPr lang="es-ES" sz="2000" dirty="0" smtClean="0"/>
              <a:t>El presupuesto tiene un </a:t>
            </a:r>
            <a:r>
              <a:rPr lang="es-ES" sz="2000" b="1" dirty="0" smtClean="0"/>
              <a:t>reparto</a:t>
            </a:r>
            <a:r>
              <a:rPr lang="es-ES" sz="2000" dirty="0" smtClean="0"/>
              <a:t> especifico </a:t>
            </a:r>
            <a:r>
              <a:rPr lang="es-ES" sz="2000" b="1" dirty="0" smtClean="0"/>
              <a:t>por distritos </a:t>
            </a:r>
            <a:r>
              <a:rPr lang="es-ES" sz="2000" dirty="0" smtClean="0"/>
              <a:t>asegurando de este modo una cantidad de bonos especifica para el consumo en esa zona.</a:t>
            </a:r>
            <a:endParaRPr lang="es-ES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/>
              <a:t>Existe una </a:t>
            </a:r>
            <a:r>
              <a:rPr lang="es-ES" sz="2000" b="1" dirty="0" smtClean="0"/>
              <a:t>plataforma</a:t>
            </a:r>
            <a:r>
              <a:rPr lang="es-ES" sz="2000" dirty="0" smtClean="0"/>
              <a:t> </a:t>
            </a:r>
            <a:r>
              <a:rPr lang="es-ES" sz="2000" dirty="0"/>
              <a:t>específicamente creada para el </a:t>
            </a:r>
            <a:r>
              <a:rPr lang="es-ES" sz="2000" dirty="0" smtClean="0"/>
              <a:t>programa </a:t>
            </a:r>
            <a:r>
              <a:rPr lang="es-ES" sz="2000" dirty="0"/>
              <a:t>que servirá para su gestión y </a:t>
            </a:r>
            <a:r>
              <a:rPr lang="es-ES" sz="2000" dirty="0" smtClean="0"/>
              <a:t>ejecución: </a:t>
            </a:r>
            <a:r>
              <a:rPr lang="es-ES" sz="2000" dirty="0">
                <a:hlinkClick r:id="rId2"/>
              </a:rPr>
              <a:t>http://www.bonobilbao.eus/</a:t>
            </a:r>
            <a:endParaRPr lang="es-ES" sz="2000" dirty="0"/>
          </a:p>
          <a:p>
            <a:pPr algn="just"/>
            <a:endParaRPr lang="es-ES" sz="2400" dirty="0"/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481137" y="90725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 smtClean="0">
                <a:latin typeface="+mn-lt"/>
              </a:rPr>
              <a:t>CARACTERÍSTICAS DE LA CAMPAÑA</a:t>
            </a:r>
            <a:endParaRPr lang="es-ES" sz="3200" b="1" u="sng" dirty="0"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4" y="4784479"/>
            <a:ext cx="5310935" cy="20987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5963" y="5783951"/>
            <a:ext cx="1435673" cy="6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741282" y="895775"/>
            <a:ext cx="10160917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Inyección </a:t>
            </a:r>
            <a:r>
              <a:rPr lang="es-ES" sz="2000" dirty="0"/>
              <a:t>total de </a:t>
            </a:r>
            <a:r>
              <a:rPr lang="es-ES" sz="2000" b="1" dirty="0"/>
              <a:t>913.625€</a:t>
            </a:r>
            <a:r>
              <a:rPr lang="es-ES" sz="2000" dirty="0"/>
              <a:t>, </a:t>
            </a:r>
            <a:r>
              <a:rPr lang="es-ES" sz="2000" dirty="0" smtClean="0"/>
              <a:t>generando un volumen de </a:t>
            </a:r>
            <a:r>
              <a:rPr lang="es-ES" sz="2000" b="1" dirty="0" smtClean="0"/>
              <a:t>negocio mínimo de </a:t>
            </a:r>
            <a:r>
              <a:rPr lang="es-ES" sz="2000" b="1" dirty="0"/>
              <a:t>1.827.250€ </a:t>
            </a:r>
            <a:r>
              <a:rPr lang="es-ES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ES" sz="2000" dirty="0" smtClean="0"/>
              <a:t>Se </a:t>
            </a:r>
            <a:r>
              <a:rPr lang="es-ES" sz="2000" dirty="0"/>
              <a:t>podrán adquirir dos tipos de bonos</a:t>
            </a:r>
            <a:r>
              <a:rPr lang="es-ES" sz="2000" dirty="0" smtClean="0"/>
              <a:t>:</a:t>
            </a:r>
            <a:endParaRPr lang="es-ES" dirty="0"/>
          </a:p>
          <a:p>
            <a:pPr marL="457189" lvl="1" indent="0">
              <a:buNone/>
            </a:pPr>
            <a:endParaRPr lang="es-ES" sz="100" dirty="0"/>
          </a:p>
          <a:p>
            <a:pPr marL="457189" lvl="1" indent="0">
              <a:buNone/>
            </a:pPr>
            <a:endParaRPr lang="es-ES" sz="1600" dirty="0"/>
          </a:p>
          <a:p>
            <a:endParaRPr lang="es-ES" sz="2000" dirty="0"/>
          </a:p>
          <a:p>
            <a:pPr>
              <a:spcBef>
                <a:spcPts val="600"/>
              </a:spcBef>
            </a:pP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558240" y="-48526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latin typeface="+mn-lt"/>
              </a:rPr>
              <a:t>CARACTERÍSTICAS DE LA CAMPAÑA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62885" y="2847327"/>
            <a:ext cx="534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Reparto bonos Hostelería y Restauración por distritos:</a:t>
            </a:r>
          </a:p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4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963" y="5783951"/>
            <a:ext cx="1435673" cy="6562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327" y="1455117"/>
            <a:ext cx="6584563" cy="116731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843" y="3170491"/>
            <a:ext cx="9303797" cy="35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/>
          <p:cNvSpPr txBox="1">
            <a:spLocks/>
          </p:cNvSpPr>
          <p:nvPr/>
        </p:nvSpPr>
        <p:spPr>
          <a:xfrm>
            <a:off x="1734254" y="49824"/>
            <a:ext cx="8915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s-ES" sz="3200" b="1" u="sng" dirty="0">
                <a:latin typeface="+mn-lt"/>
              </a:rPr>
              <a:t>CARACTERÍSTICAS DE LA CAMPAÑA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963" y="5783951"/>
            <a:ext cx="1435673" cy="6562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0304" y="579899"/>
            <a:ext cx="1142830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/>
              <a:t>ESTABLECIMENTOS QUE PUEDEN ADHERIRSE A LA CAMPAÑA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Cualquier </a:t>
            </a:r>
            <a:r>
              <a:rPr lang="es-ES" sz="2000" b="1" dirty="0"/>
              <a:t>persona física o jurídica </a:t>
            </a:r>
            <a:r>
              <a:rPr lang="es-ES" sz="2000" dirty="0"/>
              <a:t>cuya actividad empresarial se encuadre dentro del </a:t>
            </a:r>
            <a:r>
              <a:rPr lang="es-ES" sz="2000" b="1" dirty="0"/>
              <a:t>sector hostelero</a:t>
            </a:r>
            <a:r>
              <a:rPr lang="es-ES" sz="2000" dirty="0"/>
              <a:t> y tenga un establecimiento </a:t>
            </a:r>
            <a:r>
              <a:rPr lang="es-ES" sz="2000" b="1" dirty="0" smtClean="0"/>
              <a:t>abierto </a:t>
            </a:r>
            <a:r>
              <a:rPr lang="es-ES" sz="2000" b="1" dirty="0"/>
              <a:t>al </a:t>
            </a:r>
            <a:r>
              <a:rPr lang="es-ES" sz="2000" b="1" dirty="0" smtClean="0"/>
              <a:t>público*</a:t>
            </a:r>
            <a:r>
              <a:rPr lang="es-ES" sz="2000" dirty="0" smtClean="0"/>
              <a:t>, </a:t>
            </a:r>
            <a:r>
              <a:rPr lang="es-ES" sz="2000" dirty="0"/>
              <a:t>ubicado en la </a:t>
            </a:r>
            <a:r>
              <a:rPr lang="es-ES" sz="2000" b="1" dirty="0"/>
              <a:t>Villa de Bilbao</a:t>
            </a:r>
            <a:r>
              <a:rPr lang="es-ES" sz="2000" dirty="0"/>
              <a:t>, con el alta correspondiente en alguno de los epígrafes del </a:t>
            </a:r>
            <a:r>
              <a:rPr lang="es-ES" sz="2000" b="1" dirty="0"/>
              <a:t>Impuesto de Actividades </a:t>
            </a:r>
            <a:r>
              <a:rPr lang="es-ES" sz="2000" b="1" dirty="0" smtClean="0"/>
              <a:t>Económicas</a:t>
            </a:r>
            <a:r>
              <a:rPr lang="es-ES" sz="2000" dirty="0" smtClean="0"/>
              <a:t>.</a:t>
            </a:r>
          </a:p>
          <a:p>
            <a:pPr marL="800100" indent="-357188" algn="just"/>
            <a:endParaRPr lang="es-ES" sz="1400" dirty="0" smtClean="0"/>
          </a:p>
          <a:p>
            <a:pPr marL="800100" indent="-357188" algn="just"/>
            <a:r>
              <a:rPr lang="es-ES" sz="1400" dirty="0" smtClean="0"/>
              <a:t>GRUPO </a:t>
            </a:r>
            <a:r>
              <a:rPr lang="es-ES" sz="1400" dirty="0"/>
              <a:t>671. SERVICIOS EN </a:t>
            </a:r>
            <a:r>
              <a:rPr lang="es-ES" sz="1400" dirty="0" smtClean="0"/>
              <a:t>RESTAURANTES</a:t>
            </a:r>
          </a:p>
          <a:p>
            <a:pPr marL="1071563" lvl="1"/>
            <a:r>
              <a:rPr lang="es-ES" sz="1400" dirty="0"/>
              <a:t>Epígrafe 671.1.- De cinco tenedores.</a:t>
            </a:r>
          </a:p>
          <a:p>
            <a:pPr marL="1071563" lvl="1"/>
            <a:r>
              <a:rPr lang="es-ES" sz="1400" dirty="0"/>
              <a:t>Epígrafe 671.2.- De cuatro tenedores.</a:t>
            </a:r>
          </a:p>
          <a:p>
            <a:pPr marL="1071563" lvl="1"/>
            <a:r>
              <a:rPr lang="es-ES" sz="1400" dirty="0"/>
              <a:t>Epígrafe 671.3.- De tres tenedores.</a:t>
            </a:r>
          </a:p>
          <a:p>
            <a:pPr marL="1071563" lvl="1"/>
            <a:r>
              <a:rPr lang="es-ES" sz="1400" dirty="0"/>
              <a:t>Epígrafe 671.4.- De dos tenedores.</a:t>
            </a:r>
          </a:p>
          <a:p>
            <a:pPr marL="1071563" lvl="1"/>
            <a:r>
              <a:rPr lang="es-ES" sz="1400" dirty="0"/>
              <a:t>Epígrafe 671.5.- De un tenedor.</a:t>
            </a:r>
          </a:p>
          <a:p>
            <a:pPr marL="800100" lvl="0" indent="-357188"/>
            <a:r>
              <a:rPr lang="es-ES" sz="1400" dirty="0" smtClean="0"/>
              <a:t>GRUPO </a:t>
            </a:r>
            <a:r>
              <a:rPr lang="es-ES" sz="1400" dirty="0"/>
              <a:t>672. EN </a:t>
            </a:r>
            <a:r>
              <a:rPr lang="es-ES" sz="1400" dirty="0" smtClean="0"/>
              <a:t>CAFETERÍAS</a:t>
            </a:r>
          </a:p>
          <a:p>
            <a:pPr marL="800100" lvl="0" indent="271463"/>
            <a:r>
              <a:rPr lang="es-ES" sz="1400" dirty="0"/>
              <a:t>Epígrafe 672.1.- De tres tazas.</a:t>
            </a:r>
          </a:p>
          <a:p>
            <a:pPr marL="800100" lvl="0" indent="271463"/>
            <a:r>
              <a:rPr lang="es-ES" sz="1400" dirty="0"/>
              <a:t>Epígrafe 672.2.- De dos tazas.</a:t>
            </a:r>
          </a:p>
          <a:p>
            <a:pPr marL="800100" lvl="0" indent="271463"/>
            <a:r>
              <a:rPr lang="es-ES" sz="1400" dirty="0"/>
              <a:t>Epígrafe 672.3.- De una taza</a:t>
            </a:r>
            <a:r>
              <a:rPr lang="es-ES" sz="1400" dirty="0" smtClean="0"/>
              <a:t>.</a:t>
            </a:r>
            <a:endParaRPr lang="es-ES" sz="1400" dirty="0"/>
          </a:p>
          <a:p>
            <a:pPr marL="800100" indent="-357188" algn="just"/>
            <a:r>
              <a:rPr lang="es-ES" sz="1400" dirty="0" smtClean="0"/>
              <a:t>GRUPO </a:t>
            </a:r>
            <a:r>
              <a:rPr lang="es-ES" sz="1400" dirty="0"/>
              <a:t>673. DE CAFES Y BARES, CON Y SIN COMIDA. </a:t>
            </a:r>
            <a:endParaRPr lang="es-ES" sz="1400" dirty="0" smtClean="0"/>
          </a:p>
          <a:p>
            <a:pPr marL="800100" lvl="0" indent="271463"/>
            <a:r>
              <a:rPr lang="es-ES" sz="1400" dirty="0"/>
              <a:t>Epígrafe 673.1.- De categoría especial.</a:t>
            </a:r>
          </a:p>
          <a:p>
            <a:pPr marL="800100" lvl="0" indent="271463"/>
            <a:r>
              <a:rPr lang="es-ES" sz="1400" dirty="0"/>
              <a:t>Epígrafe 673.2.- Otros cafés y bares.</a:t>
            </a:r>
          </a:p>
          <a:p>
            <a:pPr marL="800100" indent="-357188" algn="just"/>
            <a:r>
              <a:rPr lang="es-ES" sz="1400" dirty="0" smtClean="0"/>
              <a:t>GRUPO </a:t>
            </a:r>
            <a:r>
              <a:rPr lang="es-ES" sz="1400" dirty="0"/>
              <a:t>676. SERVICIOS EN CHOCOLATERÍAS, HELADERÍAS Y </a:t>
            </a:r>
            <a:r>
              <a:rPr lang="es-ES" sz="1400" dirty="0" smtClean="0"/>
              <a:t>HORCHATERÍAS</a:t>
            </a:r>
          </a:p>
          <a:p>
            <a:pPr marL="800100" indent="-357188" algn="just"/>
            <a:endParaRPr lang="es-ES" sz="1400" dirty="0" smtClean="0"/>
          </a:p>
          <a:p>
            <a:pPr marL="800100" indent="-357188" algn="just"/>
            <a:r>
              <a:rPr lang="es-ES" sz="1400" dirty="0" smtClean="0"/>
              <a:t>Epígrafe </a:t>
            </a:r>
            <a:r>
              <a:rPr lang="es-ES" sz="1400" dirty="0"/>
              <a:t>969.1.- Salas de baile y discotecas.</a:t>
            </a:r>
          </a:p>
          <a:p>
            <a:pPr marL="800100" indent="-357188" algn="just"/>
            <a:r>
              <a:rPr lang="es-ES" sz="1400" dirty="0"/>
              <a:t>Epígrafe 661.1.- Comercio en grandes </a:t>
            </a:r>
            <a:r>
              <a:rPr lang="es-ES" sz="1400" dirty="0" smtClean="0"/>
              <a:t>almacenes…</a:t>
            </a:r>
          </a:p>
          <a:p>
            <a:pPr algn="just"/>
            <a:endParaRPr lang="es-ES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086725" y="2120096"/>
            <a:ext cx="36718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*</a:t>
            </a:r>
            <a:r>
              <a:rPr lang="es-ES" dirty="0" smtClean="0"/>
              <a:t> Se </a:t>
            </a:r>
            <a:r>
              <a:rPr lang="es-ES" dirty="0"/>
              <a:t>considerará abierto aun cuando en el momento de presentar la solicitud se encuentre sin actividad debido a las limitaciones o restricciones contempladas en la normativa dictada con motivo de la pandemia de la </a:t>
            </a:r>
            <a:r>
              <a:rPr lang="es-ES" dirty="0" err="1"/>
              <a:t>covid</a:t>
            </a:r>
            <a:r>
              <a:rPr lang="es-ES" dirty="0"/>
              <a:t> 19.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71" y="4291396"/>
            <a:ext cx="1660954" cy="23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9957" y="192881"/>
            <a:ext cx="10155238" cy="711202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latin typeface="+mn-lt"/>
              </a:rPr>
              <a:t>CARACTERÍSTICAS DE LA CAMPAÑA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71502" y="893766"/>
            <a:ext cx="5426074" cy="459581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ADQUISICIÓN DE </a:t>
            </a:r>
            <a:r>
              <a:rPr lang="es-ES" dirty="0" smtClean="0"/>
              <a:t>BONOS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7214" y="1363664"/>
            <a:ext cx="5426074" cy="48133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s-ES" sz="1800" b="1" dirty="0"/>
              <a:t>¿CUÁNDO? </a:t>
            </a:r>
          </a:p>
          <a:p>
            <a:pPr marL="0" lvl="1" indent="0">
              <a:buNone/>
            </a:pPr>
            <a:r>
              <a:rPr lang="es-ES" sz="1800" dirty="0"/>
              <a:t>Del </a:t>
            </a:r>
            <a:r>
              <a:rPr lang="es-ES" sz="1800" b="1" dirty="0"/>
              <a:t>10/03/2021</a:t>
            </a:r>
            <a:r>
              <a:rPr lang="es-ES" sz="1800" dirty="0">
                <a:sym typeface="Wingdings" panose="05000000000000000000" pitchFamily="2" charset="2"/>
              </a:rPr>
              <a:t> </a:t>
            </a:r>
            <a:r>
              <a:rPr lang="es-ES" sz="1800" dirty="0"/>
              <a:t>hasta </a:t>
            </a:r>
            <a:r>
              <a:rPr lang="es-ES" sz="1800" b="1" dirty="0" smtClean="0"/>
              <a:t>30/06/2021</a:t>
            </a:r>
            <a:r>
              <a:rPr lang="es-ES" sz="1800" dirty="0" smtClean="0"/>
              <a:t> </a:t>
            </a:r>
            <a:r>
              <a:rPr lang="es-ES" sz="1800" dirty="0"/>
              <a:t>(o hasta agotar).    </a:t>
            </a:r>
          </a:p>
          <a:p>
            <a:pPr marL="0" lvl="1" indent="0">
              <a:buNone/>
            </a:pPr>
            <a:endParaRPr lang="es-ES" sz="1800" dirty="0"/>
          </a:p>
          <a:p>
            <a:pPr marL="0" lvl="1" indent="0">
              <a:buNone/>
            </a:pPr>
            <a:r>
              <a:rPr lang="es-ES" sz="1800" b="1" dirty="0"/>
              <a:t>¿QUIENES?</a:t>
            </a:r>
          </a:p>
          <a:p>
            <a:pPr marL="0" lvl="1" indent="0">
              <a:buNone/>
            </a:pPr>
            <a:r>
              <a:rPr lang="es-ES" sz="1800" b="1" dirty="0"/>
              <a:t>M</a:t>
            </a:r>
            <a:r>
              <a:rPr lang="es-ES" sz="1800" b="1" dirty="0" smtClean="0"/>
              <a:t>ayores </a:t>
            </a:r>
            <a:r>
              <a:rPr lang="es-ES" sz="1800" b="1" dirty="0"/>
              <a:t>de edad</a:t>
            </a:r>
            <a:r>
              <a:rPr lang="es-ES" sz="1800" dirty="0"/>
              <a:t>, residente y/o visitantes. Se acreditarán con el DNI en el momento de la compra del bono</a:t>
            </a:r>
          </a:p>
          <a:p>
            <a:pPr marL="0" lvl="1" indent="0">
              <a:buNone/>
            </a:pPr>
            <a:endParaRPr lang="es-ES" sz="1800" dirty="0"/>
          </a:p>
          <a:p>
            <a:pPr marL="0" lvl="1" indent="0">
              <a:buNone/>
            </a:pPr>
            <a:r>
              <a:rPr lang="es-ES" sz="1800" b="1" dirty="0"/>
              <a:t>¿DÓNDE?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800" dirty="0"/>
              <a:t>en la </a:t>
            </a:r>
            <a:r>
              <a:rPr lang="es-ES" sz="1800" b="1" dirty="0"/>
              <a:t>plataforma</a:t>
            </a:r>
            <a:r>
              <a:rPr lang="es-ES" sz="1800" dirty="0"/>
              <a:t> online: </a:t>
            </a:r>
            <a:r>
              <a:rPr lang="es-ES" sz="1800" dirty="0">
                <a:hlinkClick r:id="rId2"/>
              </a:rPr>
              <a:t>http://www.bonobilbao.eus/</a:t>
            </a:r>
            <a:endParaRPr lang="es-ES" sz="18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800" dirty="0"/>
              <a:t>En Cajeros venta entradas </a:t>
            </a:r>
            <a:r>
              <a:rPr lang="es-ES" sz="1800" dirty="0" err="1"/>
              <a:t>Kutxabank</a:t>
            </a:r>
            <a:r>
              <a:rPr lang="es-ES" sz="1800" dirty="0"/>
              <a:t>.</a:t>
            </a:r>
          </a:p>
          <a:p>
            <a:pPr marL="457200" lvl="1" indent="-457200">
              <a:buNone/>
            </a:pPr>
            <a:endParaRPr lang="es-ES" sz="1800" dirty="0"/>
          </a:p>
          <a:p>
            <a:pPr marL="457200" lvl="1" indent="-457200">
              <a:buNone/>
            </a:pPr>
            <a:r>
              <a:rPr lang="es-ES" sz="1800" b="1" dirty="0"/>
              <a:t>¿CUÁNTOS?</a:t>
            </a:r>
          </a:p>
          <a:p>
            <a:pPr marL="342900" lvl="1" indent="-342900"/>
            <a:r>
              <a:rPr lang="es-ES" sz="1800" dirty="0"/>
              <a:t>Nº bonos por DNI: </a:t>
            </a:r>
            <a:r>
              <a:rPr lang="es-ES" sz="1800" b="1" dirty="0"/>
              <a:t>20 bonos en total para las cuatro campañas</a:t>
            </a:r>
            <a:r>
              <a:rPr lang="es-ES" sz="1800" dirty="0"/>
              <a:t> (Comercio, Cultura, </a:t>
            </a:r>
            <a:r>
              <a:rPr lang="es-ES" sz="1800" dirty="0" smtClean="0"/>
              <a:t>Hostelería </a:t>
            </a:r>
            <a:r>
              <a:rPr lang="es-ES" sz="1800" dirty="0"/>
              <a:t>y Turismo).</a:t>
            </a:r>
          </a:p>
          <a:p>
            <a:endParaRPr lang="es-ES" sz="1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77743" y="904083"/>
            <a:ext cx="5723731" cy="459581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CANJE DE </a:t>
            </a:r>
            <a:r>
              <a:rPr lang="es-ES" dirty="0" smtClean="0"/>
              <a:t>BONOS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77742" y="1363664"/>
            <a:ext cx="5723731" cy="48133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es-ES" sz="1800" b="1" dirty="0"/>
              <a:t>¿DESDE CUANDO?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s-ES" sz="1800" dirty="0"/>
              <a:t>Desde el </a:t>
            </a:r>
            <a:r>
              <a:rPr lang="es-ES" sz="1800" b="1" dirty="0"/>
              <a:t>10/03/2021</a:t>
            </a:r>
            <a:r>
              <a:rPr lang="es-ES" sz="1800" dirty="0"/>
              <a:t> hasta el </a:t>
            </a:r>
            <a:r>
              <a:rPr lang="es-ES" sz="1800" b="1" dirty="0"/>
              <a:t>31/07/2021</a:t>
            </a:r>
          </a:p>
          <a:p>
            <a:pPr marL="0" lvl="1" indent="0">
              <a:lnSpc>
                <a:spcPct val="110000"/>
              </a:lnSpc>
              <a:buNone/>
            </a:pPr>
            <a:endParaRPr lang="es-ES" sz="1800" dirty="0"/>
          </a:p>
          <a:p>
            <a:pPr marL="0" lvl="1" indent="0">
              <a:lnSpc>
                <a:spcPct val="110000"/>
              </a:lnSpc>
              <a:buNone/>
            </a:pPr>
            <a:r>
              <a:rPr lang="es-ES" sz="1800" b="1" dirty="0"/>
              <a:t>¿CUANTOS POR TICKET?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s-ES" sz="1800" dirty="0"/>
              <a:t>Nº máx. bonos </a:t>
            </a:r>
            <a:r>
              <a:rPr lang="es-ES" sz="1800" b="1" dirty="0"/>
              <a:t>por ticket </a:t>
            </a:r>
            <a:r>
              <a:rPr lang="es-ES" sz="1800" dirty="0"/>
              <a:t>de compra: </a:t>
            </a:r>
            <a:r>
              <a:rPr lang="es-ES" sz="1800" b="1" dirty="0"/>
              <a:t>4 bonos</a:t>
            </a:r>
            <a:r>
              <a:rPr lang="es-ES" sz="1800" dirty="0"/>
              <a:t>. </a:t>
            </a:r>
          </a:p>
          <a:p>
            <a:pPr marL="0" lvl="1" indent="0">
              <a:lnSpc>
                <a:spcPct val="110000"/>
              </a:lnSpc>
              <a:buNone/>
            </a:pPr>
            <a:endParaRPr lang="es-ES" sz="1800" b="1" dirty="0" smtClean="0"/>
          </a:p>
          <a:p>
            <a:pPr marL="0" lvl="1" indent="0">
              <a:lnSpc>
                <a:spcPct val="110000"/>
              </a:lnSpc>
              <a:buNone/>
            </a:pPr>
            <a:r>
              <a:rPr lang="es-ES" sz="1800" b="1" dirty="0" smtClean="0"/>
              <a:t>¿</a:t>
            </a:r>
            <a:r>
              <a:rPr lang="es-ES" sz="1800" b="1" dirty="0"/>
              <a:t>CUÁNTOS POR ESTABLECIMIENTO?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s-ES" sz="1800" b="1" dirty="0"/>
              <a:t>Límite </a:t>
            </a:r>
            <a:r>
              <a:rPr lang="es-ES" sz="1800" dirty="0"/>
              <a:t>para el establecimiento a canjear</a:t>
            </a:r>
            <a:r>
              <a:rPr lang="es-ES" sz="1800" b="1" dirty="0"/>
              <a:t>: 6.000 €</a:t>
            </a:r>
          </a:p>
          <a:p>
            <a:pPr marL="0" lvl="1" indent="0">
              <a:lnSpc>
                <a:spcPct val="110000"/>
              </a:lnSpc>
              <a:buNone/>
            </a:pPr>
            <a:endParaRPr lang="es-ES" sz="1800" dirty="0"/>
          </a:p>
          <a:p>
            <a:pPr marL="0" lvl="1" indent="0">
              <a:lnSpc>
                <a:spcPct val="110000"/>
              </a:lnSpc>
              <a:buNone/>
            </a:pPr>
            <a:r>
              <a:rPr lang="es-ES" sz="1800" b="1" dirty="0"/>
              <a:t>¿CÓMO?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s-ES" sz="1800" dirty="0"/>
              <a:t>La persona usuaria deberá presentar el código QR del bono o, en su caso, entregar el/los bono/s impreso/s en el establecimiento donde realice la consumición.</a:t>
            </a:r>
          </a:p>
          <a:p>
            <a:pPr marL="0" lvl="1"/>
            <a:endParaRPr lang="es-ES" sz="2000" dirty="0"/>
          </a:p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AC1E-2805-485C-9335-92CB9A6FDC3D}" type="slidenum">
              <a:rPr lang="es-ES" smtClean="0"/>
              <a:t>5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343" y="6210794"/>
            <a:ext cx="1415909" cy="6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9094" y="637472"/>
            <a:ext cx="11633812" cy="56630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u="sng" dirty="0" smtClean="0"/>
              <a:t>ASPECTOS IMPORTANTES EN EL CANJE Y LIQUIDACIÓN DE BONOS: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b="1" dirty="0"/>
              <a:t>importe del ticket de </a:t>
            </a:r>
            <a:r>
              <a:rPr lang="es-ES" b="1" dirty="0" smtClean="0"/>
              <a:t>consumición </a:t>
            </a:r>
            <a:r>
              <a:rPr lang="es-ES" b="1" dirty="0"/>
              <a:t>deberá ser igual o superior al importe del/los bono/s</a:t>
            </a:r>
            <a:r>
              <a:rPr lang="es-ES" dirty="0"/>
              <a:t>, de tal manera que se agote íntegramente en </a:t>
            </a:r>
            <a:r>
              <a:rPr lang="es-ES" dirty="0" smtClean="0"/>
              <a:t>cada consumición.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En </a:t>
            </a:r>
            <a:r>
              <a:rPr lang="es-ES" b="1" dirty="0"/>
              <a:t>ningún caso se devolverá dinero</a:t>
            </a:r>
            <a:r>
              <a:rPr lang="es-ES" dirty="0"/>
              <a:t> en </a:t>
            </a:r>
            <a:r>
              <a:rPr lang="es-ES" dirty="0" smtClean="0"/>
              <a:t>efectivo.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 Los </a:t>
            </a:r>
            <a:r>
              <a:rPr lang="es-ES" dirty="0"/>
              <a:t>BONOS BILBAO serán </a:t>
            </a:r>
            <a:r>
              <a:rPr lang="es-ES" b="1" dirty="0"/>
              <a:t>compatibles</a:t>
            </a:r>
            <a:r>
              <a:rPr lang="es-ES" dirty="0"/>
              <a:t>, con cualquier otro bono que las distintas Administraciones pongan en marcha, de tal manera </a:t>
            </a:r>
            <a:r>
              <a:rPr lang="es-ES" dirty="0" smtClean="0"/>
              <a:t>que </a:t>
            </a:r>
            <a:r>
              <a:rPr lang="es-ES" dirty="0"/>
              <a:t>se podrán acumular en la compra reflejada en el mismo </a:t>
            </a:r>
            <a:r>
              <a:rPr lang="es-ES" dirty="0" smtClean="0"/>
              <a:t>ticket.</a:t>
            </a:r>
            <a:endParaRPr lang="es-E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b="1" dirty="0" smtClean="0"/>
              <a:t>establecimiento</a:t>
            </a:r>
            <a:r>
              <a:rPr lang="es-ES" dirty="0" smtClean="0"/>
              <a:t>, mediante </a:t>
            </a:r>
            <a:r>
              <a:rPr lang="es-ES" dirty="0"/>
              <a:t>un usuario y contraseña de acceso a la plataforma, </a:t>
            </a:r>
            <a:r>
              <a:rPr lang="es-ES" b="1" dirty="0"/>
              <a:t>formalizará cada canje adjuntando el bono y ticket de </a:t>
            </a:r>
            <a:r>
              <a:rPr lang="es-ES" b="1" dirty="0" smtClean="0"/>
              <a:t>compra</a:t>
            </a:r>
            <a:r>
              <a:rPr lang="es-ES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El abono </a:t>
            </a:r>
            <a:r>
              <a:rPr lang="es-ES" dirty="0"/>
              <a:t>al establecimiento </a:t>
            </a:r>
            <a:r>
              <a:rPr lang="es-ES" dirty="0" smtClean="0"/>
              <a:t>del </a:t>
            </a:r>
            <a:r>
              <a:rPr lang="es-ES" dirty="0"/>
              <a:t>importe correspondiente a los </a:t>
            </a:r>
            <a:r>
              <a:rPr lang="es-ES" dirty="0" smtClean="0"/>
              <a:t>bonos se realizará </a:t>
            </a:r>
            <a:r>
              <a:rPr lang="es-ES" b="1" dirty="0" smtClean="0"/>
              <a:t>semanalmente</a:t>
            </a:r>
            <a:r>
              <a:rPr lang="es-ES" dirty="0" smtClean="0"/>
              <a:t> de la siguiente manera: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b="1" dirty="0" smtClean="0"/>
              <a:t>Ingreso inmediato del 50% </a:t>
            </a:r>
            <a:r>
              <a:rPr lang="es-ES" dirty="0" smtClean="0"/>
              <a:t>del valor de los bonos adquiridos para el consumo en su establecimiento en el momento de la compra del bono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b="1" dirty="0" smtClean="0"/>
              <a:t>Ingreso del otro 50% </a:t>
            </a:r>
            <a:r>
              <a:rPr lang="es-ES" dirty="0" smtClean="0"/>
              <a:t>del valor del bono </a:t>
            </a:r>
            <a:r>
              <a:rPr lang="es-ES" b="1" dirty="0" smtClean="0"/>
              <a:t>al realizar la consumición </a:t>
            </a:r>
            <a:r>
              <a:rPr lang="es-ES" dirty="0" smtClean="0"/>
              <a:t>el cliente</a:t>
            </a:r>
            <a:endParaRPr lang="es-ES" dirty="0"/>
          </a:p>
          <a:p>
            <a:pPr marL="271463" lvl="1" indent="-2714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En caso de que los establecimientos </a:t>
            </a:r>
            <a:r>
              <a:rPr lang="es-ES" dirty="0" smtClean="0"/>
              <a:t>adheridos </a:t>
            </a:r>
            <a:r>
              <a:rPr lang="es-ES" dirty="0"/>
              <a:t>deban permanecer cerrados, por así establecerlo la normativa de aplicación, durante un período superior al 50% del período de uso de los bonos, las personas beneficiarias podrán </a:t>
            </a:r>
            <a:r>
              <a:rPr lang="es-ES" dirty="0" smtClean="0"/>
              <a:t>solicitar a Bilbao Ekintza el importe aportado por él para la compra del bono </a:t>
            </a:r>
          </a:p>
          <a:p>
            <a:pPr lvl="1">
              <a:spcAft>
                <a:spcPts val="600"/>
              </a:spcAft>
            </a:pPr>
            <a:endParaRPr lang="es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780" y="6099437"/>
            <a:ext cx="1435673" cy="65624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-5310"/>
            <a:ext cx="12192000" cy="7658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u="sng" dirty="0" smtClean="0">
                <a:latin typeface="+mn-lt"/>
              </a:rPr>
              <a:t>CARACTERÍSTICAS DE LA CAMPAÑA</a:t>
            </a:r>
            <a:endParaRPr lang="es-ES" sz="32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1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292674" y="1079924"/>
            <a:ext cx="7438152" cy="53091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Fechas de adhesión: </a:t>
            </a:r>
            <a:r>
              <a:rPr lang="es-ES" b="1" dirty="0" smtClean="0"/>
              <a:t>10 al 24 de febrero 2021.</a:t>
            </a:r>
            <a:endParaRPr lang="es-ES" b="1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Plataforma </a:t>
            </a:r>
            <a:r>
              <a:rPr lang="es-ES" dirty="0"/>
              <a:t>alta </a:t>
            </a:r>
            <a:r>
              <a:rPr lang="es-ES" dirty="0" smtClean="0"/>
              <a:t>establecimientos: </a:t>
            </a:r>
            <a:r>
              <a:rPr lang="es-ES" sz="1600" b="1" u="sng" dirty="0" smtClean="0">
                <a:solidFill>
                  <a:srgbClr val="0070C0"/>
                </a:solidFill>
                <a:hlinkClick r:id="rId3"/>
              </a:rPr>
              <a:t>www.bonobilbao.eus</a:t>
            </a:r>
            <a:endParaRPr lang="es-ES" sz="1600" b="1" u="sng" dirty="0" smtClean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b="1" dirty="0" smtClean="0"/>
              <a:t>Documentación </a:t>
            </a:r>
            <a:r>
              <a:rPr lang="es-ES" b="1" dirty="0"/>
              <a:t>necesaria </a:t>
            </a:r>
            <a:r>
              <a:rPr lang="es-ES" dirty="0"/>
              <a:t>a aportar a la plataforma en el momento del alta: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Documento IAE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/>
              <a:t>Documento acreditativo de Titularidad de cuenta bancaria.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/>
              <a:t>4</a:t>
            </a:r>
            <a:r>
              <a:rPr lang="es-ES" sz="1600" dirty="0" smtClean="0"/>
              <a:t> imágenes del establecimiento: local (por fuera y dentro), </a:t>
            </a:r>
            <a:r>
              <a:rPr lang="es-ES" sz="1600" dirty="0" err="1" smtClean="0"/>
              <a:t>pintxos</a:t>
            </a:r>
            <a:r>
              <a:rPr lang="es-ES" sz="1600" dirty="0" smtClean="0"/>
              <a:t>, menús, etc. Aparecerán en la web de Bono Bilbao para dar una mayor y mejor información a los consumidores.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b="1" dirty="0" smtClean="0"/>
              <a:t>Para </a:t>
            </a:r>
            <a:r>
              <a:rPr lang="es-ES" b="1" dirty="0"/>
              <a:t>los establecimientos adheridos a la campaña interinstitucional</a:t>
            </a:r>
            <a:r>
              <a:rPr lang="es-ES" dirty="0"/>
              <a:t>, no será necesario realizar nueva alta completa para esta campaña, sino cumplimentar datos restantes aceptando las condiciones de </a:t>
            </a:r>
            <a:r>
              <a:rPr lang="es-ES" dirty="0" err="1" smtClean="0"/>
              <a:t>BonoBilbao</a:t>
            </a:r>
            <a:r>
              <a:rPr lang="es-ES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En </a:t>
            </a:r>
            <a:r>
              <a:rPr lang="es-ES" dirty="0"/>
              <a:t>caso de los </a:t>
            </a:r>
            <a:r>
              <a:rPr lang="es-ES" b="1" dirty="0"/>
              <a:t>negocios con un único CIF que dispongan de varios establecimientos </a:t>
            </a:r>
            <a:r>
              <a:rPr lang="es-ES" dirty="0"/>
              <a:t>en Bilbao podrán adherirse todos y cada uno de ellos de manera </a:t>
            </a:r>
            <a:r>
              <a:rPr lang="es-ES" dirty="0" smtClean="0"/>
              <a:t>individual.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Cada establecimiento recibirá un </a:t>
            </a:r>
            <a:r>
              <a:rPr lang="es-ES" b="1" dirty="0" smtClean="0"/>
              <a:t>usuario y contraseña </a:t>
            </a:r>
            <a:r>
              <a:rPr lang="es-ES" dirty="0" smtClean="0"/>
              <a:t>para acceder desde la plataforma a sus datos: nº bonos adquiridos, canjeados, liquidados, etc. También le permitirá realizar el canje de bonos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74670" y="400050"/>
            <a:ext cx="10353560" cy="666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u="sng" dirty="0" smtClean="0">
                <a:latin typeface="+mn-lt"/>
              </a:rPr>
              <a:t>ADHESIÓN A LA CAMPAÑA</a:t>
            </a:r>
            <a:endParaRPr lang="es-ES" sz="3200" b="1" u="sng" dirty="0"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288" y="1217561"/>
            <a:ext cx="3663148" cy="45663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5963" y="5783951"/>
            <a:ext cx="1435673" cy="6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69" y="614363"/>
            <a:ext cx="11122794" cy="52387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955" y="6028232"/>
            <a:ext cx="1435673" cy="6562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44650" y="55626"/>
            <a:ext cx="4730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u="sng" dirty="0"/>
              <a:t>ADHESIÓN A LA CAMPAÑA</a:t>
            </a:r>
          </a:p>
        </p:txBody>
      </p:sp>
    </p:spTree>
    <p:extLst>
      <p:ext uri="{BB962C8B-B14F-4D97-AF65-F5344CB8AC3E}">
        <p14:creationId xmlns:p14="http://schemas.microsoft.com/office/powerpoint/2010/main" val="34440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AC1E-2805-485C-9335-92CB9A6FDC3D}" type="slidenum">
              <a:rPr lang="es-ES" smtClean="0"/>
              <a:t>9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386012" y="1663"/>
            <a:ext cx="7558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ea typeface="+mj-ea"/>
                <a:cs typeface="+mj-cs"/>
              </a:rPr>
              <a:t>PLATAFORMA BONOBILBAO.EUS</a:t>
            </a:r>
            <a:endParaRPr lang="es-ES" sz="3200" b="1" u="sng" dirty="0"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647994"/>
            <a:ext cx="9344025" cy="58909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72" y="5697927"/>
            <a:ext cx="143878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1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3521</TotalTime>
  <Words>982</Words>
  <Application>Microsoft Office PowerPoint</Application>
  <PresentationFormat>Panorámica</PresentationFormat>
  <Paragraphs>101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Wingdings</vt:lpstr>
      <vt:lpstr>Tema de Office</vt:lpstr>
      <vt:lpstr>PRESENTACIÓN CAMPAÑA BONOS HOSTELERÍA</vt:lpstr>
      <vt:lpstr>CARACTERÍSTICAS DE LA CAMPAÑA</vt:lpstr>
      <vt:lpstr>CARACTERÍSTICAS DE LA CAMPAÑA</vt:lpstr>
      <vt:lpstr>Presentación de PowerPoint</vt:lpstr>
      <vt:lpstr>CARACTERÍSTICAS DE LA CAMPAÑA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CAMPAÑA BONOS</dc:title>
  <dc:creator>Eduardo Guevara Gonzalez</dc:creator>
  <cp:lastModifiedBy>Nerea Ansuategui</cp:lastModifiedBy>
  <cp:revision>97</cp:revision>
  <cp:lastPrinted>2020-10-08T09:43:02Z</cp:lastPrinted>
  <dcterms:created xsi:type="dcterms:W3CDTF">2020-10-07T11:25:04Z</dcterms:created>
  <dcterms:modified xsi:type="dcterms:W3CDTF">2021-02-04T08:30:44Z</dcterms:modified>
</cp:coreProperties>
</file>